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355" r:id="rId3"/>
    <p:sldId id="400" r:id="rId4"/>
    <p:sldId id="385" r:id="rId5"/>
    <p:sldId id="395" r:id="rId6"/>
    <p:sldId id="396" r:id="rId7"/>
    <p:sldId id="397" r:id="rId8"/>
    <p:sldId id="398" r:id="rId9"/>
    <p:sldId id="404" r:id="rId10"/>
    <p:sldId id="401" r:id="rId11"/>
    <p:sldId id="403" r:id="rId12"/>
    <p:sldId id="405" r:id="rId13"/>
    <p:sldId id="406" r:id="rId14"/>
    <p:sldId id="351" r:id="rId15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zhangrui" initials="z" lastIdx="3" clrIdx="0"/>
  <p:cmAuthor id="1" name="649696386@qq.com" initials="6" lastIdx="12" clrIdx="0"/>
  <p:cmAuthor id="2" name="Ling Wang" initials="LW" lastIdx="147" clrIdx="1"/>
  <p:cmAuthor id="3" name="张 心妍" initials="张" lastIdx="3" clrIdx="2"/>
  <p:cmAuthor id="4" name="admin" initials="a" lastIdx="14" clrIdx="3"/>
  <p:cmAuthor id="5" name="Administrator" initials="A" lastIdx="8" clrIdx="4"/>
  <p:cmAuthor id="6" name="秀丽" initials="秀" lastIdx="7" clrIdx="0"/>
  <p:cmAuthor id="7" name="39908" initials="3" lastIdx="1" clrIdx="6"/>
  <p:cmAuthor id="9" name="作者" initials="A" lastIdx="0" clrIdx="8"/>
  <p:cmAuthor id="12" name="zl123" initials="z" lastIdx="1" clrIdx="11"/>
  <p:cmAuthor id="227368198" name="董永" initials="董" lastIdx="1" clrIdx="0"/>
  <p:cmAuthor id="20" name="作成者" initials="A" lastIdx="0" clrIdx="20"/>
  <p:cmAuthor id="21" name="wens" initials="w" lastIdx="1" clrIdx="21"/>
  <p:cmAuthor id="22" name="杉本 浩伸" initials="杉本" lastIdx="1" clrIdx="2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8FFF"/>
    <a:srgbClr val="E61932"/>
    <a:srgbClr val="0000FF"/>
    <a:srgbClr val="AA00FF"/>
    <a:srgbClr val="00AB00"/>
    <a:srgbClr val="FF55FF"/>
    <a:srgbClr val="F21B35"/>
    <a:srgbClr val="A2D1F3"/>
    <a:srgbClr val="05314B"/>
    <a:srgbClr val="0210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31"/>
    <p:restoredTop sz="87700" autoAdjust="0"/>
  </p:normalViewPr>
  <p:slideViewPr>
    <p:cSldViewPr snapToGrid="0">
      <p:cViewPr varScale="1">
        <p:scale>
          <a:sx n="70" d="100"/>
          <a:sy n="70" d="100"/>
        </p:scale>
        <p:origin x="88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499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gs" Target="tags/tag6.xml"/><Relationship Id="rId21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5A9D5-598A-496C-BB4E-8FAA28E24C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972482-5FAF-48E5-8F85-043DBD6A8EC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00FA0-3F4E-3B49-A067-06319C71009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3DB465-032F-1D4E-A86F-56CAA08403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857"/>
            <a:ext cx="12192000" cy="6857143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7125269" y="1463850"/>
            <a:ext cx="2706370" cy="3476010"/>
            <a:chOff x="6231890" y="1610995"/>
            <a:chExt cx="2706370" cy="3476010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31890" y="1610995"/>
              <a:ext cx="2706370" cy="3031490"/>
            </a:xfrm>
            <a:prstGeom prst="rect">
              <a:avLst/>
            </a:prstGeom>
          </p:spPr>
        </p:pic>
        <p:sp>
          <p:nvSpPr>
            <p:cNvPr id="15" name="椭圆 14"/>
            <p:cNvSpPr/>
            <p:nvPr/>
          </p:nvSpPr>
          <p:spPr>
            <a:xfrm>
              <a:off x="6695086" y="4845269"/>
              <a:ext cx="1923396" cy="241736"/>
            </a:xfrm>
            <a:prstGeom prst="ellipse">
              <a:avLst/>
            </a:prstGeom>
            <a:gradFill flip="none" rotWithShape="1">
              <a:gsLst>
                <a:gs pos="100000">
                  <a:srgbClr val="ADCFEC">
                    <a:alpha val="0"/>
                  </a:srgbClr>
                </a:gs>
                <a:gs pos="21000">
                  <a:srgbClr val="ADCDEA"/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 userDrawn="1"/>
        </p:nvSpPr>
        <p:spPr>
          <a:xfrm>
            <a:off x="957120" y="1563370"/>
            <a:ext cx="5643705" cy="24006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5000" dirty="0" smtClean="0">
                <a:gradFill>
                  <a:gsLst>
                    <a:gs pos="0">
                      <a:srgbClr val="A2D1F3"/>
                    </a:gs>
                    <a:gs pos="100000">
                      <a:srgbClr val="E3F0FD">
                        <a:alpha val="53000"/>
                      </a:srgbClr>
                    </a:gs>
                  </a:gsLst>
                  <a:lin ang="5400000" scaled="1"/>
                </a:gradFill>
                <a:latin typeface="HarmonyOS Sans SC Medium" panose="00000600000000000000" pitchFamily="2" charset="-122"/>
                <a:ea typeface="HarmonyOS Sans SC Medium" panose="00000600000000000000" pitchFamily="2" charset="-122"/>
                <a:sym typeface="+mn-ea"/>
              </a:rPr>
              <a:t>2025 </a:t>
            </a:r>
            <a:endParaRPr lang="en-US" altLang="zh-CN" sz="15000" dirty="0" smtClean="0">
              <a:gradFill>
                <a:gsLst>
                  <a:gs pos="0">
                    <a:srgbClr val="A2D1F3"/>
                  </a:gs>
                  <a:gs pos="100000">
                    <a:srgbClr val="E3F0FD">
                      <a:alpha val="53000"/>
                    </a:srgbClr>
                  </a:gs>
                </a:gsLst>
                <a:lin ang="5400000" scaled="1"/>
              </a:gradFill>
              <a:latin typeface="HarmonyOS Sans SC Medium" panose="00000600000000000000" pitchFamily="2" charset="-122"/>
              <a:ea typeface="HarmonyOS Sans SC Medium" panose="00000600000000000000" pitchFamily="2" charset="-122"/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08701" y="598992"/>
            <a:ext cx="1186536" cy="4687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7823402" y="-142815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，</a:t>
            </a:r>
            <a:endParaRPr lang="zh-CN" altLang="en-US" sz="1400" kern="1200" dirty="0">
              <a:solidFill>
                <a:schemeClr val="tx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419597" y="3097493"/>
            <a:ext cx="5809541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/>
            </a:lvl1pPr>
          </a:lstStyle>
          <a:p>
            <a:pPr lvl="0"/>
            <a:r>
              <a:rPr lang="zh-CN" altLang="en-US" dirty="0" smtClean="0"/>
              <a:t>单击此处添加标题</a:t>
            </a:r>
            <a:endParaRPr lang="zh-CN" altLang="en-US" dirty="0" smtClean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1"/>
          <p:cNvSpPr txBox="1"/>
          <p:nvPr userDrawn="1"/>
        </p:nvSpPr>
        <p:spPr>
          <a:xfrm>
            <a:off x="1905947" y="2605409"/>
            <a:ext cx="356733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chemeClr val="tx1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cs typeface="+mj-cs"/>
              </a:defRPr>
            </a:lvl1pPr>
          </a:lstStyle>
          <a:p>
            <a:r>
              <a:rPr kumimoji="1" lang="en-GB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CONTENTS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grpSp>
        <p:nvGrpSpPr>
          <p:cNvPr id="29" name="组合 28"/>
          <p:cNvGrpSpPr/>
          <p:nvPr userDrawn="1"/>
        </p:nvGrpSpPr>
        <p:grpSpPr>
          <a:xfrm>
            <a:off x="1671259" y="3126603"/>
            <a:ext cx="176270" cy="236195"/>
            <a:chOff x="0" y="0"/>
            <a:chExt cx="3838575" cy="5143500"/>
          </a:xfrm>
          <a:solidFill>
            <a:srgbClr val="E61932"/>
          </a:solidFill>
        </p:grpSpPr>
        <p:sp>
          <p:nvSpPr>
            <p:cNvPr id="33" name="Freeform 5"/>
            <p:cNvSpPr/>
            <p:nvPr/>
          </p:nvSpPr>
          <p:spPr bwMode="auto">
            <a:xfrm>
              <a:off x="0" y="0"/>
              <a:ext cx="3838575" cy="966788"/>
            </a:xfrm>
            <a:custGeom>
              <a:avLst/>
              <a:gdLst>
                <a:gd name="T0" fmla="*/ 0 w 2418"/>
                <a:gd name="T1" fmla="*/ 609 h 609"/>
                <a:gd name="T2" fmla="*/ 2364 w 2418"/>
                <a:gd name="T3" fmla="*/ 609 h 609"/>
                <a:gd name="T4" fmla="*/ 2418 w 2418"/>
                <a:gd name="T5" fmla="*/ 0 h 609"/>
                <a:gd name="T6" fmla="*/ 0 w 2418"/>
                <a:gd name="T7" fmla="*/ 0 h 609"/>
                <a:gd name="T8" fmla="*/ 0 w 2418"/>
                <a:gd name="T9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8" h="609">
                  <a:moveTo>
                    <a:pt x="0" y="609"/>
                  </a:moveTo>
                  <a:lnTo>
                    <a:pt x="2364" y="609"/>
                  </a:lnTo>
                  <a:lnTo>
                    <a:pt x="2418" y="0"/>
                  </a:lnTo>
                  <a:lnTo>
                    <a:pt x="0" y="0"/>
                  </a:lnTo>
                  <a:lnTo>
                    <a:pt x="0" y="60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Freeform 6"/>
            <p:cNvSpPr/>
            <p:nvPr/>
          </p:nvSpPr>
          <p:spPr bwMode="auto">
            <a:xfrm>
              <a:off x="0" y="4175125"/>
              <a:ext cx="3838575" cy="968375"/>
            </a:xfrm>
            <a:custGeom>
              <a:avLst/>
              <a:gdLst>
                <a:gd name="T0" fmla="*/ 0 w 2418"/>
                <a:gd name="T1" fmla="*/ 0 h 610"/>
                <a:gd name="T2" fmla="*/ 0 w 2418"/>
                <a:gd name="T3" fmla="*/ 610 h 610"/>
                <a:gd name="T4" fmla="*/ 2418 w 2418"/>
                <a:gd name="T5" fmla="*/ 610 h 610"/>
                <a:gd name="T6" fmla="*/ 2367 w 2418"/>
                <a:gd name="T7" fmla="*/ 0 h 610"/>
                <a:gd name="T8" fmla="*/ 0 w 2418"/>
                <a:gd name="T9" fmla="*/ 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8" h="610">
                  <a:moveTo>
                    <a:pt x="0" y="0"/>
                  </a:moveTo>
                  <a:lnTo>
                    <a:pt x="0" y="610"/>
                  </a:lnTo>
                  <a:lnTo>
                    <a:pt x="2418" y="610"/>
                  </a:lnTo>
                  <a:lnTo>
                    <a:pt x="236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Rectangle 7"/>
            <p:cNvSpPr>
              <a:spLocks noChangeArrowheads="1"/>
            </p:cNvSpPr>
            <p:nvPr/>
          </p:nvSpPr>
          <p:spPr bwMode="auto">
            <a:xfrm>
              <a:off x="0" y="2058988"/>
              <a:ext cx="3302000" cy="9271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" name="矩形 2"/>
          <p:cNvSpPr/>
          <p:nvPr userDrawn="1"/>
        </p:nvSpPr>
        <p:spPr>
          <a:xfrm>
            <a:off x="0" y="0"/>
            <a:ext cx="1452785" cy="1307507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10039350" y="209550"/>
            <a:ext cx="1933575" cy="8001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灯片编号占位符 18"/>
          <p:cNvSpPr>
            <a:spLocks noGrp="1"/>
          </p:cNvSpPr>
          <p:nvPr>
            <p:ph type="sldNum" sz="quarter" idx="4"/>
          </p:nvPr>
        </p:nvSpPr>
        <p:spPr>
          <a:xfrm>
            <a:off x="11594816" y="6411545"/>
            <a:ext cx="348922" cy="365125"/>
          </a:xfrm>
          <a:prstGeom prst="rect">
            <a:avLst/>
          </a:prstGeom>
        </p:spPr>
        <p:txBody>
          <a:bodyPr/>
          <a:lstStyle>
            <a:lvl1pPr algn="ctr">
              <a:defRPr sz="1000"/>
            </a:lvl1pPr>
          </a:lstStyle>
          <a:p>
            <a:fld id="{E5C3DDD6-9A44-164F-B8A7-B89BA701051E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5153379" y="1624909"/>
            <a:ext cx="5152446" cy="4620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5153379" y="2614613"/>
            <a:ext cx="5152446" cy="4620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5153379" y="3604317"/>
            <a:ext cx="5152446" cy="4620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5153379" y="4594020"/>
            <a:ext cx="5152446" cy="4620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0306050" y="0"/>
            <a:ext cx="1781175" cy="108585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132460"/>
            <a:ext cx="7887768" cy="633643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808822" y="2971800"/>
            <a:ext cx="7633205" cy="72724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0" i="0" spc="500" baseline="0">
                <a:latin typeface="HarmonyOS Sans SC Light" panose="00000400000000000000" pitchFamily="2" charset="-122"/>
                <a:ea typeface="HarmonyOS Sans SC Light" panose="00000400000000000000" pitchFamily="2" charset="-122"/>
              </a:defRPr>
            </a:lvl1pPr>
          </a:lstStyle>
          <a:p>
            <a:r>
              <a:rPr kumimoji="1" lang="zh-CN" altLang="en-US" dirty="0"/>
              <a:t>放置标题</a:t>
            </a:r>
            <a:endParaRPr kumimoji="1" lang="zh-CN" altLang="en-US" dirty="0"/>
          </a:p>
        </p:txBody>
      </p:sp>
      <p:sp>
        <p:nvSpPr>
          <p:cNvPr id="9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49955" y="2872759"/>
            <a:ext cx="2112021" cy="1193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7800" b="0" i="0" spc="50" baseline="0">
                <a:solidFill>
                  <a:schemeClr val="tx1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cxnSp>
        <p:nvCxnSpPr>
          <p:cNvPr id="12" name="直线连接符 11"/>
          <p:cNvCxnSpPr/>
          <p:nvPr userDrawn="1"/>
        </p:nvCxnSpPr>
        <p:spPr>
          <a:xfrm>
            <a:off x="2574153" y="3188262"/>
            <a:ext cx="0" cy="372234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>
          <a:xfrm>
            <a:off x="10827142" y="0"/>
            <a:ext cx="1364857" cy="890124"/>
          </a:xfrm>
          <a:prstGeom prst="rect">
            <a:avLst/>
          </a:prstGeom>
        </p:spPr>
      </p:pic>
      <p:sp>
        <p:nvSpPr>
          <p:cNvPr id="14" name="灯片编号占位符 18"/>
          <p:cNvSpPr>
            <a:spLocks noGrp="1"/>
          </p:cNvSpPr>
          <p:nvPr>
            <p:ph type="sldNum" sz="quarter" idx="4"/>
          </p:nvPr>
        </p:nvSpPr>
        <p:spPr>
          <a:xfrm>
            <a:off x="11594816" y="6411545"/>
            <a:ext cx="348922" cy="365125"/>
          </a:xfrm>
          <a:prstGeom prst="rect">
            <a:avLst/>
          </a:prstGeom>
        </p:spPr>
        <p:txBody>
          <a:bodyPr/>
          <a:lstStyle>
            <a:lvl1pPr algn="ctr">
              <a:defRPr sz="1000"/>
            </a:lvl1pPr>
          </a:lstStyle>
          <a:p>
            <a:fld id="{E5C3DDD6-9A44-164F-B8A7-B89BA701051E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0016" y="214519"/>
            <a:ext cx="10515600" cy="538517"/>
          </a:xfrm>
          <a:prstGeom prst="rect">
            <a:avLst/>
          </a:prstGeom>
        </p:spPr>
        <p:txBody>
          <a:bodyPr/>
          <a:lstStyle>
            <a:lvl1pPr>
              <a:defRPr sz="3200" b="1">
                <a:latin typeface="HarmonyOS Sans SC" panose="00000500000000000000" pitchFamily="2" charset="-122"/>
                <a:ea typeface="HarmonyOS Sans SC" panose="00000500000000000000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3DDD6-9A44-164F-B8A7-B89BA701051E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0"/>
            <a:ext cx="12192000" cy="68571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08701" y="598992"/>
            <a:ext cx="1186536" cy="468700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6659180" y="1610995"/>
            <a:ext cx="2706370" cy="3454990"/>
            <a:chOff x="6231890" y="1610995"/>
            <a:chExt cx="2706370" cy="345499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31890" y="1610995"/>
              <a:ext cx="2706370" cy="3031490"/>
            </a:xfrm>
            <a:prstGeom prst="rect">
              <a:avLst/>
            </a:prstGeom>
          </p:spPr>
        </p:pic>
        <p:sp>
          <p:nvSpPr>
            <p:cNvPr id="11" name="椭圆 10"/>
            <p:cNvSpPr/>
            <p:nvPr/>
          </p:nvSpPr>
          <p:spPr>
            <a:xfrm>
              <a:off x="6642536" y="4824249"/>
              <a:ext cx="1923396" cy="241736"/>
            </a:xfrm>
            <a:prstGeom prst="ellipse">
              <a:avLst/>
            </a:prstGeom>
            <a:gradFill flip="none" rotWithShape="1">
              <a:gsLst>
                <a:gs pos="100000">
                  <a:srgbClr val="A2D1F3">
                    <a:alpha val="0"/>
                  </a:srgbClr>
                </a:gs>
                <a:gs pos="19000">
                  <a:srgbClr val="ADCDEA"/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431371" y="208731"/>
            <a:ext cx="9001000" cy="5761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735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70915" rtl="0" eaLnBrk="1" latinLnBrk="0" hangingPunct="1">
              <a:lnSpc>
                <a:spcPct val="90000"/>
              </a:lnSpc>
              <a:spcBef>
                <a:spcPts val="1060"/>
              </a:spcBef>
              <a:buFont typeface="Arial" panose="020B0604020202020204" pitchFamily="34" charset="0"/>
              <a:buNone/>
            </a:pPr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53000" y="908720"/>
            <a:ext cx="11286000" cy="3384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zh-CN" altLang="en-US" sz="16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70915" rtl="0" eaLnBrk="1" latinLnBrk="0" hangingPunct="1">
              <a:lnSpc>
                <a:spcPct val="90000"/>
              </a:lnSpc>
              <a:spcBef>
                <a:spcPts val="1060"/>
              </a:spcBef>
              <a:buFont typeface="Arial" panose="020B0604020202020204" pitchFamily="34" charset="0"/>
              <a:buNone/>
            </a:pPr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1471620" y="6445716"/>
            <a:ext cx="10296000" cy="28800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占位符 14"/>
          <p:cNvSpPr>
            <a:spLocks noGrp="1"/>
          </p:cNvSpPr>
          <p:nvPr>
            <p:ph type="title"/>
          </p:nvPr>
        </p:nvSpPr>
        <p:spPr>
          <a:xfrm>
            <a:off x="349075" y="249696"/>
            <a:ext cx="10515600" cy="624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cxnSp>
        <p:nvCxnSpPr>
          <p:cNvPr id="6" name="直接连接符 16"/>
          <p:cNvCxnSpPr/>
          <p:nvPr userDrawn="1"/>
        </p:nvCxnSpPr>
        <p:spPr>
          <a:xfrm>
            <a:off x="336000" y="6408724"/>
            <a:ext cx="11520000" cy="0"/>
          </a:xfrm>
          <a:prstGeom prst="straightConnector1">
            <a:avLst/>
          </a:prstGeom>
          <a:noFill/>
          <a:ln w="6350">
            <a:solidFill>
              <a:srgbClr val="BFBFBF"/>
            </a:solidFill>
            <a:prstDash val="solid"/>
          </a:ln>
        </p:spPr>
      </p:cxnSp>
      <p:sp>
        <p:nvSpPr>
          <p:cNvPr id="11" name="矩形 10"/>
          <p:cNvSpPr/>
          <p:nvPr userDrawn="1"/>
        </p:nvSpPr>
        <p:spPr>
          <a:xfrm>
            <a:off x="349075" y="869576"/>
            <a:ext cx="960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14F8C13C-8639-4A19-B422-AD14E86F97E3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2E91B6BD-F5C7-4817-8E96-9198B721F2C3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r" defTabSz="9144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1" lang="en-US" altLang="zh-CN" sz="500" b="0" i="0" kern="1200" spc="30" baseline="0" dirty="0">
              <a:solidFill>
                <a:schemeClr val="accent5"/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  <a:cs typeface="+mn-cs"/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208368" y="6544163"/>
            <a:ext cx="292049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500" b="0" i="0" spc="30" baseline="0" dirty="0" smtClean="0">
                <a:solidFill>
                  <a:schemeClr val="accent5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2025</a:t>
            </a:r>
            <a:r>
              <a:rPr kumimoji="1" lang="zh-CN" altLang="en-US" sz="500" b="0" i="0" spc="30" baseline="0" dirty="0" smtClean="0">
                <a:solidFill>
                  <a:schemeClr val="accent5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  </a:t>
            </a:r>
            <a:r>
              <a:rPr kumimoji="1" lang="en-US" altLang="zh-CN" sz="500" b="0" i="0" spc="30" baseline="0" dirty="0" smtClean="0">
                <a:solidFill>
                  <a:schemeClr val="accent5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</a:rPr>
              <a:t>© WUHAN KOTEI INFORMATICS CO.,LTD. All Rights Reserved.  </a:t>
            </a:r>
            <a:r>
              <a:rPr kumimoji="1" lang="en-US" altLang="zh-CN" sz="500" b="0" i="0" kern="1200" spc="30" baseline="0" dirty="0" smtClean="0">
                <a:solidFill>
                  <a:schemeClr val="accent5"/>
                </a:solidFill>
                <a:latin typeface="HarmonyOS Sans SC Light" panose="00000400000000000000" pitchFamily="2" charset="-122"/>
                <a:ea typeface="HarmonyOS Sans SC Light" panose="00000400000000000000" pitchFamily="2" charset="-122"/>
                <a:cs typeface="+mn-cs"/>
              </a:rPr>
              <a:t>Confidential</a:t>
            </a:r>
            <a:endParaRPr kumimoji="1" lang="en-US" altLang="zh-CN" sz="500" b="0" i="0" kern="1200" spc="30" baseline="0" dirty="0" smtClean="0">
              <a:solidFill>
                <a:schemeClr val="accent5"/>
              </a:solidFill>
              <a:latin typeface="HarmonyOS Sans SC Light" panose="00000400000000000000" pitchFamily="2" charset="-122"/>
              <a:ea typeface="HarmonyOS Sans SC Light" panose="00000400000000000000" pitchFamily="2" charset="-122"/>
              <a:cs typeface="+mn-cs"/>
            </a:endParaRPr>
          </a:p>
        </p:txBody>
      </p:sp>
      <p:sp>
        <p:nvSpPr>
          <p:cNvPr id="21" name="灯片编号占位符 18"/>
          <p:cNvSpPr>
            <a:spLocks noGrp="1"/>
          </p:cNvSpPr>
          <p:nvPr>
            <p:ph type="sldNum" sz="quarter" idx="4"/>
          </p:nvPr>
        </p:nvSpPr>
        <p:spPr>
          <a:xfrm>
            <a:off x="11594816" y="6411545"/>
            <a:ext cx="348922" cy="365125"/>
          </a:xfrm>
          <a:prstGeom prst="rect">
            <a:avLst/>
          </a:prstGeom>
        </p:spPr>
        <p:txBody>
          <a:bodyPr/>
          <a:lstStyle>
            <a:lvl1pPr algn="ctr">
              <a:defRPr sz="1000"/>
            </a:lvl1pPr>
          </a:lstStyle>
          <a:p>
            <a:fld id="{E5C3DDD6-9A44-164F-B8A7-B89BA701051E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10" cstate="print"/>
          <a:srcRect/>
          <a:stretch>
            <a:fillRect/>
          </a:stretch>
        </p:blipFill>
        <p:spPr>
          <a:xfrm>
            <a:off x="10562788" y="0"/>
            <a:ext cx="1629212" cy="698335"/>
          </a:xfrm>
          <a:prstGeom prst="rect">
            <a:avLst/>
          </a:prstGeom>
        </p:spPr>
      </p:pic>
      <p:grpSp>
        <p:nvGrpSpPr>
          <p:cNvPr id="7" name="组合 6"/>
          <p:cNvGrpSpPr/>
          <p:nvPr userDrawn="1"/>
        </p:nvGrpSpPr>
        <p:grpSpPr>
          <a:xfrm>
            <a:off x="318709" y="295274"/>
            <a:ext cx="215170" cy="288319"/>
            <a:chOff x="0" y="0"/>
            <a:chExt cx="3838575" cy="5143500"/>
          </a:xfrm>
          <a:solidFill>
            <a:srgbClr val="E61932"/>
          </a:solidFill>
        </p:grpSpPr>
        <p:sp>
          <p:nvSpPr>
            <p:cNvPr id="8" name="Freeform 5"/>
            <p:cNvSpPr/>
            <p:nvPr/>
          </p:nvSpPr>
          <p:spPr bwMode="auto">
            <a:xfrm>
              <a:off x="0" y="0"/>
              <a:ext cx="3838575" cy="966788"/>
            </a:xfrm>
            <a:custGeom>
              <a:avLst/>
              <a:gdLst>
                <a:gd name="T0" fmla="*/ 0 w 2418"/>
                <a:gd name="T1" fmla="*/ 609 h 609"/>
                <a:gd name="T2" fmla="*/ 2364 w 2418"/>
                <a:gd name="T3" fmla="*/ 609 h 609"/>
                <a:gd name="T4" fmla="*/ 2418 w 2418"/>
                <a:gd name="T5" fmla="*/ 0 h 609"/>
                <a:gd name="T6" fmla="*/ 0 w 2418"/>
                <a:gd name="T7" fmla="*/ 0 h 609"/>
                <a:gd name="T8" fmla="*/ 0 w 2418"/>
                <a:gd name="T9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8" h="609">
                  <a:moveTo>
                    <a:pt x="0" y="609"/>
                  </a:moveTo>
                  <a:lnTo>
                    <a:pt x="2364" y="609"/>
                  </a:lnTo>
                  <a:lnTo>
                    <a:pt x="2418" y="0"/>
                  </a:lnTo>
                  <a:lnTo>
                    <a:pt x="0" y="0"/>
                  </a:lnTo>
                  <a:lnTo>
                    <a:pt x="0" y="60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Freeform 6"/>
            <p:cNvSpPr/>
            <p:nvPr/>
          </p:nvSpPr>
          <p:spPr bwMode="auto">
            <a:xfrm>
              <a:off x="0" y="4175125"/>
              <a:ext cx="3838575" cy="968375"/>
            </a:xfrm>
            <a:custGeom>
              <a:avLst/>
              <a:gdLst>
                <a:gd name="T0" fmla="*/ 0 w 2418"/>
                <a:gd name="T1" fmla="*/ 0 h 610"/>
                <a:gd name="T2" fmla="*/ 0 w 2418"/>
                <a:gd name="T3" fmla="*/ 610 h 610"/>
                <a:gd name="T4" fmla="*/ 2418 w 2418"/>
                <a:gd name="T5" fmla="*/ 610 h 610"/>
                <a:gd name="T6" fmla="*/ 2367 w 2418"/>
                <a:gd name="T7" fmla="*/ 0 h 610"/>
                <a:gd name="T8" fmla="*/ 0 w 2418"/>
                <a:gd name="T9" fmla="*/ 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8" h="610">
                  <a:moveTo>
                    <a:pt x="0" y="0"/>
                  </a:moveTo>
                  <a:lnTo>
                    <a:pt x="0" y="610"/>
                  </a:lnTo>
                  <a:lnTo>
                    <a:pt x="2418" y="610"/>
                  </a:lnTo>
                  <a:lnTo>
                    <a:pt x="236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0" y="2058988"/>
              <a:ext cx="3302000" cy="9271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HarmonyOS Sans SC" panose="00000500000000000000" pitchFamily="2" charset="-122"/>
          <a:ea typeface="HarmonyOS Sans SC" panose="00000500000000000000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armonyOS Sans SC" panose="00000500000000000000" pitchFamily="2" charset="-122"/>
          <a:ea typeface="HarmonyOS Sans SC" panose="00000500000000000000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armonyOS Sans SC" panose="00000500000000000000" pitchFamily="2" charset="-122"/>
          <a:ea typeface="HarmonyOS Sans SC" panose="00000500000000000000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armonyOS Sans SC" panose="00000500000000000000" pitchFamily="2" charset="-122"/>
          <a:ea typeface="HarmonyOS Sans SC" panose="00000500000000000000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armonyOS Sans SC" panose="00000500000000000000" pitchFamily="2" charset="-122"/>
          <a:ea typeface="HarmonyOS Sans SC" panose="00000500000000000000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armonyOS Sans SC" panose="00000500000000000000" pitchFamily="2" charset="-122"/>
          <a:ea typeface="HarmonyOS Sans SC" panose="00000500000000000000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6.png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0" Type="http://schemas.openxmlformats.org/officeDocument/2006/relationships/slideLayout" Target="../slideLayouts/slideLayout9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0" Type="http://schemas.openxmlformats.org/officeDocument/2006/relationships/slideLayout" Target="../slideLayouts/slideLayout9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3.png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1217930" y="3685032"/>
            <a:ext cx="8335010" cy="914400"/>
          </a:xfrm>
        </p:spPr>
        <p:txBody>
          <a:bodyPr/>
          <a:lstStyle/>
          <a:p>
            <a:r>
              <a:rPr lang="zh-CN" altLang="en-US" sz="6000" dirty="0" smtClean="0"/>
              <a:t>智能体及扣子介绍</a:t>
            </a:r>
            <a:endParaRPr lang="zh-CN" altLang="en-US" sz="6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扣子介绍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2E91B6BD-F5C7-4817-8E96-9198B721F2C3}" type="slidenum">
              <a:rPr kumimoji="1" lang="ja-JP" altLang="en-US" smtClean="0"/>
            </a:fld>
            <a:endParaRPr kumimoji="1" lang="ja-JP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8355" y="1322070"/>
            <a:ext cx="10058400" cy="508952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4073525" y="1012825"/>
            <a:ext cx="0" cy="562991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334885" y="1012825"/>
            <a:ext cx="0" cy="562991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760855" y="937895"/>
            <a:ext cx="1133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角色说明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17465" y="937895"/>
            <a:ext cx="1399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智能体设计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518525" y="937895"/>
            <a:ext cx="1133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调试界面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扣子核心优点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2E91B6BD-F5C7-4817-8E96-9198B721F2C3}" type="slidenum">
              <a:rPr kumimoji="1" lang="ja-JP" altLang="en-US" smtClean="0"/>
            </a:fld>
            <a:endParaRPr kumimoji="1" lang="ja-JP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4725" y="2066290"/>
            <a:ext cx="2722245" cy="27743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31610" y="1670050"/>
            <a:ext cx="1974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工具库用户开放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" y="2038350"/>
            <a:ext cx="2261235" cy="27736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98195" y="1607820"/>
            <a:ext cx="1065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模块化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676650" y="1667510"/>
            <a:ext cx="1065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低代码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230" y="2038350"/>
            <a:ext cx="3100705" cy="277304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479280" y="1667510"/>
            <a:ext cx="1767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开发环境解耦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思考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2E91B6BD-F5C7-4817-8E96-9198B721F2C3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36550" y="1040765"/>
            <a:ext cx="1047496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由于扣子具有低代码和开发环境解耦这两个特点，十分利于非开发人员使用来完成自动化工具开发。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工具库用户开放这一特点非常利于企业内部知识沉淀和转化，可将以往项目都形成工具并发布到工具库提供其他人使用，可取代目前我们公司的技术货架。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由于低代码本身已经是流程图的方式呈现，这有利于需求和实施对齐，并利于过程审查。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复杂软件开发项目可将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AI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编程智能体（如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Cursor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）与扣子结合使用，扣子适合将需求快速转换成技术实施方案，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AI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编程智能体适合实现方案中逻辑复杂的功能模块及方便测试。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考虑到当前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AI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编程智能体的出现，软件开发已变得更加简单，低代码本身的优势已经极大缩减，扣子的核心作用我认为在于企业内部的项目开发过程管理。</a:t>
            </a:r>
            <a:endParaRPr lang="zh-CN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2085657" y="2335748"/>
            <a:ext cx="32976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THANKS</a:t>
            </a:r>
            <a:endParaRPr lang="en-US" altLang="zh-CN" sz="6000" dirty="0">
              <a:solidFill>
                <a:schemeClr val="tx1">
                  <a:lumMod val="75000"/>
                  <a:lumOff val="25000"/>
                </a:schemeClr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764967" y="5440694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扫二维码，了解更多</a:t>
            </a:r>
            <a:endParaRPr lang="zh-CN" altLang="en-US" sz="14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745612" y="3461459"/>
            <a:ext cx="1839202" cy="1799000"/>
            <a:chOff x="2207227" y="3814390"/>
            <a:chExt cx="1839202" cy="1799000"/>
          </a:xfrm>
        </p:grpSpPr>
        <p:sp>
          <p:nvSpPr>
            <p:cNvPr id="15" name="矩形 14"/>
            <p:cNvSpPr/>
            <p:nvPr/>
          </p:nvSpPr>
          <p:spPr>
            <a:xfrm>
              <a:off x="2207227" y="3814390"/>
              <a:ext cx="1839202" cy="1799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308336" y="3895398"/>
              <a:ext cx="1636985" cy="16369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智能体介绍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2E91B6BD-F5C7-4817-8E96-9198B721F2C3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529590" y="219075"/>
            <a:ext cx="7695565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b="1" dirty="0" smtClean="0">
                <a:sym typeface="+mn-ea"/>
              </a:rPr>
              <a:t>智能体发展</a:t>
            </a:r>
            <a:endParaRPr lang="zh-CN" altLang="en-US" sz="2665" b="1" dirty="0" smtClean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290" y="2022475"/>
            <a:ext cx="5833110" cy="43408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59410" y="2022475"/>
            <a:ext cx="1076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大模型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9" name="加号 8"/>
          <p:cNvSpPr/>
          <p:nvPr/>
        </p:nvSpPr>
        <p:spPr>
          <a:xfrm>
            <a:off x="585470" y="2366645"/>
            <a:ext cx="402590" cy="358775"/>
          </a:xfrm>
          <a:prstGeom prst="mathPlus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36525" y="2738120"/>
            <a:ext cx="1327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内置提示词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147060" y="1998345"/>
            <a:ext cx="1052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大模型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7" name="加号 16"/>
          <p:cNvSpPr/>
          <p:nvPr/>
        </p:nvSpPr>
        <p:spPr>
          <a:xfrm>
            <a:off x="3328670" y="3106420"/>
            <a:ext cx="402590" cy="488315"/>
          </a:xfrm>
          <a:prstGeom prst="mathPlus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246755" y="3559175"/>
            <a:ext cx="757555" cy="5010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记忆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20" name="加号 19"/>
          <p:cNvSpPr/>
          <p:nvPr/>
        </p:nvSpPr>
        <p:spPr>
          <a:xfrm>
            <a:off x="3351530" y="4021455"/>
            <a:ext cx="402590" cy="488315"/>
          </a:xfrm>
          <a:prstGeom prst="mathPlus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169920" y="4474210"/>
            <a:ext cx="924560" cy="5010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工作流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22" name="加号 21"/>
          <p:cNvSpPr/>
          <p:nvPr/>
        </p:nvSpPr>
        <p:spPr>
          <a:xfrm>
            <a:off x="3328670" y="4936490"/>
            <a:ext cx="402590" cy="488315"/>
          </a:xfrm>
          <a:prstGeom prst="mathPlus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3028950" y="5389245"/>
            <a:ext cx="1137920" cy="5010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执行工具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24" name="燕尾形 23"/>
          <p:cNvSpPr/>
          <p:nvPr/>
        </p:nvSpPr>
        <p:spPr>
          <a:xfrm>
            <a:off x="1667510" y="1099820"/>
            <a:ext cx="773430" cy="222250"/>
          </a:xfrm>
          <a:prstGeom prst="chevron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25" name="燕尾形 24"/>
          <p:cNvSpPr/>
          <p:nvPr/>
        </p:nvSpPr>
        <p:spPr>
          <a:xfrm>
            <a:off x="4947920" y="1123315"/>
            <a:ext cx="764540" cy="222250"/>
          </a:xfrm>
          <a:prstGeom prst="chevron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359410" y="988060"/>
            <a:ext cx="1007110" cy="398780"/>
          </a:xfrm>
          <a:prstGeom prst="round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zh-CN" altLang="en-US" b="1"/>
              <a:t>初级</a:t>
            </a:r>
            <a:endParaRPr lang="zh-CN" altLang="en-US" b="1"/>
          </a:p>
        </p:txBody>
      </p:sp>
      <p:sp>
        <p:nvSpPr>
          <p:cNvPr id="27" name="圆角矩形 26"/>
          <p:cNvSpPr/>
          <p:nvPr/>
        </p:nvSpPr>
        <p:spPr>
          <a:xfrm>
            <a:off x="2971800" y="988060"/>
            <a:ext cx="1275080" cy="398780"/>
          </a:xfrm>
          <a:prstGeom prst="roundRect">
            <a:avLst/>
          </a:prstGeom>
          <a:solidFill>
            <a:srgbClr val="92D05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zh-CN" altLang="en-US" b="1"/>
              <a:t>当前阶段</a:t>
            </a:r>
            <a:endParaRPr lang="zh-CN" altLang="en-US" b="1"/>
          </a:p>
        </p:txBody>
      </p:sp>
      <p:sp>
        <p:nvSpPr>
          <p:cNvPr id="28" name="圆角矩形 27"/>
          <p:cNvSpPr/>
          <p:nvPr/>
        </p:nvSpPr>
        <p:spPr>
          <a:xfrm>
            <a:off x="6487160" y="1035050"/>
            <a:ext cx="1257935" cy="398780"/>
          </a:xfrm>
          <a:prstGeom prst="round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zh-CN" altLang="en-US" b="1">
                <a:sym typeface="+mn-ea"/>
              </a:rPr>
              <a:t>终极形态</a:t>
            </a:r>
            <a:endParaRPr lang="zh-CN" altLang="en-US" b="1"/>
          </a:p>
        </p:txBody>
      </p:sp>
      <p:sp>
        <p:nvSpPr>
          <p:cNvPr id="30" name="圆角矩形 29"/>
          <p:cNvSpPr/>
          <p:nvPr/>
        </p:nvSpPr>
        <p:spPr>
          <a:xfrm>
            <a:off x="10337800" y="2895600"/>
            <a:ext cx="1257935" cy="398780"/>
          </a:xfrm>
          <a:prstGeom prst="round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zh-CN" altLang="en-US" b="1"/>
              <a:t>前沿研究</a:t>
            </a:r>
            <a:endParaRPr lang="zh-CN" altLang="en-US" b="1"/>
          </a:p>
        </p:txBody>
      </p:sp>
      <p:sp>
        <p:nvSpPr>
          <p:cNvPr id="31" name="文本框 30"/>
          <p:cNvSpPr txBox="1"/>
          <p:nvPr/>
        </p:nvSpPr>
        <p:spPr>
          <a:xfrm>
            <a:off x="10520998" y="3594100"/>
            <a:ext cx="1105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自进化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337800" y="4861560"/>
            <a:ext cx="1471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智能体安全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0520998" y="4192270"/>
            <a:ext cx="1105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群体智能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2" name="加号 1"/>
          <p:cNvSpPr/>
          <p:nvPr/>
        </p:nvSpPr>
        <p:spPr>
          <a:xfrm>
            <a:off x="3351530" y="2366645"/>
            <a:ext cx="402590" cy="358775"/>
          </a:xfrm>
          <a:prstGeom prst="mathPlus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879090" y="2731770"/>
            <a:ext cx="1367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内置提示词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18125" y="2624455"/>
            <a:ext cx="662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>
                <a:solidFill>
                  <a:schemeClr val="accent2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感知</a:t>
            </a:r>
            <a:endParaRPr lang="zh-CN" altLang="en-US" dirty="0" smtClean="0">
              <a:solidFill>
                <a:schemeClr val="accent2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77815" y="4861560"/>
            <a:ext cx="662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>
                <a:solidFill>
                  <a:schemeClr val="accent2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执行</a:t>
            </a:r>
            <a:endParaRPr lang="zh-CN" altLang="en-US" dirty="0" smtClean="0">
              <a:solidFill>
                <a:schemeClr val="accent2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234805" y="2797810"/>
            <a:ext cx="756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>
                <a:solidFill>
                  <a:schemeClr val="accent2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思考</a:t>
            </a:r>
            <a:endParaRPr lang="zh-CN" altLang="en-US" dirty="0" smtClean="0">
              <a:solidFill>
                <a:schemeClr val="accent2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36525" y="1518920"/>
            <a:ext cx="16948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 dirty="0" smtClean="0">
                <a:solidFill>
                  <a:schemeClr val="accent2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提问</a:t>
            </a:r>
            <a:r>
              <a:rPr lang="en-US" altLang="zh-CN" sz="1400" b="1" dirty="0" smtClean="0">
                <a:solidFill>
                  <a:schemeClr val="accent2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-&gt;</a:t>
            </a:r>
            <a:r>
              <a:rPr lang="zh-CN" altLang="en-US" sz="1400" b="1" dirty="0" smtClean="0">
                <a:solidFill>
                  <a:schemeClr val="accent2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思考</a:t>
            </a:r>
            <a:r>
              <a:rPr lang="en-US" altLang="zh-CN" sz="1400" b="1" dirty="0" smtClean="0">
                <a:solidFill>
                  <a:schemeClr val="accent2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-&gt;</a:t>
            </a:r>
            <a:r>
              <a:rPr lang="zh-CN" altLang="en-US" sz="1400" b="1" dirty="0" smtClean="0">
                <a:solidFill>
                  <a:schemeClr val="accent2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回答</a:t>
            </a:r>
            <a:endParaRPr lang="zh-CN" altLang="en-US" sz="1400" b="1" dirty="0" smtClean="0">
              <a:solidFill>
                <a:schemeClr val="accent2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181860" y="1518920"/>
            <a:ext cx="29825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 dirty="0" smtClean="0">
                <a:solidFill>
                  <a:schemeClr val="accent2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提问</a:t>
            </a:r>
            <a:r>
              <a:rPr lang="en-US" altLang="zh-CN" sz="1400" b="1" dirty="0" smtClean="0">
                <a:solidFill>
                  <a:schemeClr val="accent2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-&gt;</a:t>
            </a:r>
            <a:r>
              <a:rPr lang="zh-CN" altLang="en-US" sz="1400" b="1" dirty="0" smtClean="0">
                <a:solidFill>
                  <a:srgbClr val="92D05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弱感知</a:t>
            </a:r>
            <a:r>
              <a:rPr lang="en-US" altLang="zh-CN" sz="1400" b="1" dirty="0" smtClean="0">
                <a:solidFill>
                  <a:schemeClr val="accent2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-&gt;</a:t>
            </a:r>
            <a:r>
              <a:rPr lang="zh-CN" altLang="en-US" sz="1400" b="1" dirty="0" smtClean="0">
                <a:solidFill>
                  <a:schemeClr val="accent2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思考</a:t>
            </a:r>
            <a:r>
              <a:rPr lang="en-US" altLang="zh-CN" sz="1400" b="1" dirty="0" smtClean="0">
                <a:solidFill>
                  <a:schemeClr val="accent2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-&gt;</a:t>
            </a:r>
            <a:r>
              <a:rPr lang="zh-CN" altLang="en-US" sz="1400" b="1" dirty="0" smtClean="0">
                <a:solidFill>
                  <a:srgbClr val="92D05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执行</a:t>
            </a:r>
            <a:r>
              <a:rPr lang="en-US" altLang="zh-CN" sz="1400" b="1" dirty="0" smtClean="0">
                <a:solidFill>
                  <a:schemeClr val="accent2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-&gt;</a:t>
            </a:r>
            <a:r>
              <a:rPr lang="zh-CN" altLang="en-US" sz="1400" b="1" dirty="0" smtClean="0">
                <a:solidFill>
                  <a:schemeClr val="accent2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回答</a:t>
            </a:r>
            <a:endParaRPr lang="zh-CN" altLang="en-US" sz="1400" b="1" dirty="0" smtClean="0">
              <a:solidFill>
                <a:schemeClr val="accent2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584825" y="1515110"/>
            <a:ext cx="36004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 dirty="0" smtClean="0">
                <a:solidFill>
                  <a:schemeClr val="accent2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提问</a:t>
            </a:r>
            <a:r>
              <a:rPr lang="en-US" altLang="zh-CN" sz="1400" b="1" dirty="0" smtClean="0">
                <a:solidFill>
                  <a:schemeClr val="accent2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-&gt;</a:t>
            </a:r>
            <a:r>
              <a:rPr lang="zh-CN" altLang="en-US" sz="1400" b="1" dirty="0" smtClean="0">
                <a:solidFill>
                  <a:srgbClr val="92D05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强感知</a:t>
            </a:r>
            <a:r>
              <a:rPr lang="en-US" altLang="zh-CN" sz="1400" b="1" dirty="0" smtClean="0">
                <a:solidFill>
                  <a:schemeClr val="accent2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-&gt;</a:t>
            </a:r>
            <a:r>
              <a:rPr lang="zh-CN" altLang="en-US" sz="1400" b="1" dirty="0" smtClean="0">
                <a:solidFill>
                  <a:schemeClr val="accent2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思考</a:t>
            </a:r>
            <a:r>
              <a:rPr lang="en-US" altLang="zh-CN" sz="1400" b="1" dirty="0" smtClean="0">
                <a:solidFill>
                  <a:schemeClr val="accent2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-&gt;</a:t>
            </a:r>
            <a:r>
              <a:rPr lang="zh-CN" altLang="en-US" sz="1400" b="1" dirty="0" smtClean="0">
                <a:solidFill>
                  <a:schemeClr val="accent2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执行</a:t>
            </a:r>
            <a:r>
              <a:rPr lang="en-US" altLang="zh-CN" sz="1400" b="1" dirty="0" smtClean="0">
                <a:solidFill>
                  <a:schemeClr val="accent2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-&gt;</a:t>
            </a:r>
            <a:r>
              <a:rPr lang="zh-CN" altLang="en-US" sz="1400" b="1" dirty="0" smtClean="0">
                <a:solidFill>
                  <a:schemeClr val="accent2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回答</a:t>
            </a:r>
            <a:r>
              <a:rPr lang="en-US" altLang="zh-CN" sz="1400" b="1" dirty="0" smtClean="0">
                <a:solidFill>
                  <a:schemeClr val="accent2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-&gt;</a:t>
            </a:r>
            <a:r>
              <a:rPr lang="zh-CN" altLang="en-US" sz="1400" b="1" dirty="0" smtClean="0">
                <a:solidFill>
                  <a:srgbClr val="92D050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自进化</a:t>
            </a:r>
            <a:endParaRPr lang="zh-CN" altLang="en-US" sz="1400" b="1" dirty="0" smtClean="0">
              <a:solidFill>
                <a:srgbClr val="92D050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E91B6BD-F5C7-4817-8E96-9198B721F2C3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529590" y="219075"/>
            <a:ext cx="7695565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665" b="1" dirty="0" smtClean="0">
                <a:sym typeface="+mn-ea"/>
              </a:rPr>
              <a:t>智能体应用分类及代表性产品</a:t>
            </a:r>
            <a:endParaRPr lang="zh-CN" altLang="en-US" sz="2665" b="1" dirty="0" smtClean="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7340" y="8928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Clr>
                <a:srgbClr val="C00000"/>
              </a:buClr>
              <a:buFont typeface="Wingdings" panose="05000000000000000000" charset="0"/>
              <a:buChar char="n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编程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5280" y="27432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Clr>
                <a:srgbClr val="C00000"/>
              </a:buClr>
              <a:buSzTx/>
              <a:buFont typeface="Wingdings" panose="05000000000000000000" charset="0"/>
              <a:buChar char="n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超级智能体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7340" y="46850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Clr>
                <a:srgbClr val="C00000"/>
              </a:buClr>
              <a:buSzTx/>
              <a:buFont typeface="Wingdings" panose="05000000000000000000" charset="0"/>
              <a:buChar char="n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操作系统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5030" y="1533525"/>
            <a:ext cx="1111250" cy="7575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90" y="1518285"/>
            <a:ext cx="2316480" cy="7797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4260" y="1503680"/>
            <a:ext cx="1969135" cy="77216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0395" y="1518285"/>
            <a:ext cx="3716655" cy="7727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370" y="3268345"/>
            <a:ext cx="1186180" cy="115760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190" y="3268345"/>
            <a:ext cx="2597785" cy="115697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0900" y="3268345"/>
            <a:ext cx="2588260" cy="11328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940" y="5233035"/>
            <a:ext cx="1685925" cy="6851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" name="矩形 38"/>
          <p:cNvSpPr/>
          <p:nvPr/>
        </p:nvSpPr>
        <p:spPr>
          <a:xfrm>
            <a:off x="455295" y="861060"/>
            <a:ext cx="5498465" cy="565404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E9EEF5"/>
              </a:gs>
            </a:gsLst>
            <a:lin ang="162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E91B6BD-F5C7-4817-8E96-9198B721F2C3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529590" y="219075"/>
            <a:ext cx="7695565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665" b="1" dirty="0" smtClean="0">
                <a:sym typeface="+mn-ea"/>
              </a:rPr>
              <a:t>Gemini-CLI</a:t>
            </a:r>
            <a:r>
              <a:rPr lang="zh-CN" altLang="en-US" sz="2665" b="1" dirty="0" smtClean="0">
                <a:sym typeface="+mn-ea"/>
              </a:rPr>
              <a:t>介绍</a:t>
            </a:r>
            <a:endParaRPr lang="zh-CN" altLang="en-US" sz="2665" b="1" dirty="0" smtClean="0">
              <a:sym typeface="+mn-ea"/>
            </a:endParaRPr>
          </a:p>
        </p:txBody>
      </p:sp>
      <p:sp>
        <p:nvSpPr>
          <p:cNvPr id="4" name="流程图: 可选过程 3"/>
          <p:cNvSpPr/>
          <p:nvPr/>
        </p:nvSpPr>
        <p:spPr>
          <a:xfrm>
            <a:off x="1370330" y="1506855"/>
            <a:ext cx="1423670" cy="347345"/>
          </a:xfrm>
          <a:prstGeom prst="flowChartAlternateProcess">
            <a:avLst/>
          </a:prstGeom>
          <a:solidFill>
            <a:srgbClr val="92D05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zh-CN" altLang="en-US" sz="1400"/>
              <a:t>用户输入</a:t>
            </a:r>
            <a:endParaRPr lang="zh-CN" altLang="en-US" sz="1400"/>
          </a:p>
        </p:txBody>
      </p:sp>
      <p:sp>
        <p:nvSpPr>
          <p:cNvPr id="5" name="流程图: 可选过程 4"/>
          <p:cNvSpPr/>
          <p:nvPr/>
        </p:nvSpPr>
        <p:spPr>
          <a:xfrm>
            <a:off x="1370330" y="2348230"/>
            <a:ext cx="1423670" cy="347345"/>
          </a:xfrm>
          <a:prstGeom prst="flowChartAlternateProcess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zh-CN" altLang="en-US" sz="1400"/>
              <a:t>提示词更新</a:t>
            </a:r>
            <a:endParaRPr lang="zh-CN" altLang="en-US" sz="1400"/>
          </a:p>
        </p:txBody>
      </p:sp>
      <p:sp>
        <p:nvSpPr>
          <p:cNvPr id="6" name="流程图: 可选过程 5"/>
          <p:cNvSpPr/>
          <p:nvPr/>
        </p:nvSpPr>
        <p:spPr>
          <a:xfrm>
            <a:off x="1370330" y="3048000"/>
            <a:ext cx="1423670" cy="347345"/>
          </a:xfrm>
          <a:prstGeom prst="flowChartAlternateProcess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zh-CN" altLang="en-US" sz="1400"/>
              <a:t>大模型响应</a:t>
            </a:r>
            <a:endParaRPr lang="zh-CN" altLang="en-US" sz="1400"/>
          </a:p>
        </p:txBody>
      </p:sp>
      <p:sp>
        <p:nvSpPr>
          <p:cNvPr id="7" name="流程图: 可选过程 6"/>
          <p:cNvSpPr/>
          <p:nvPr/>
        </p:nvSpPr>
        <p:spPr>
          <a:xfrm>
            <a:off x="1370330" y="4373245"/>
            <a:ext cx="1423670" cy="347345"/>
          </a:xfrm>
          <a:prstGeom prst="flowChartAlternateProcess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zh-CN" altLang="en-US" sz="1400"/>
              <a:t>响应结果处理</a:t>
            </a:r>
            <a:endParaRPr lang="zh-CN" altLang="en-US" sz="1400"/>
          </a:p>
        </p:txBody>
      </p:sp>
      <p:sp>
        <p:nvSpPr>
          <p:cNvPr id="8" name="流程图: 决策 7"/>
          <p:cNvSpPr/>
          <p:nvPr/>
        </p:nvSpPr>
        <p:spPr>
          <a:xfrm>
            <a:off x="2954020" y="3618865"/>
            <a:ext cx="2774315" cy="666115"/>
          </a:xfrm>
          <a:prstGeom prst="flowChartDecision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zh-CN" altLang="en-US" sz="1400"/>
              <a:t>是否包含工具调用</a:t>
            </a:r>
            <a:endParaRPr lang="zh-CN" altLang="en-US" sz="1400"/>
          </a:p>
        </p:txBody>
      </p:sp>
      <p:cxnSp>
        <p:nvCxnSpPr>
          <p:cNvPr id="9" name="直接箭头连接符 8"/>
          <p:cNvCxnSpPr>
            <a:stCxn id="4" idx="2"/>
            <a:endCxn id="5" idx="0"/>
          </p:cNvCxnSpPr>
          <p:nvPr/>
        </p:nvCxnSpPr>
        <p:spPr>
          <a:xfrm>
            <a:off x="2082165" y="1854200"/>
            <a:ext cx="0" cy="49403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endCxn id="6" idx="0"/>
          </p:cNvCxnSpPr>
          <p:nvPr/>
        </p:nvCxnSpPr>
        <p:spPr>
          <a:xfrm>
            <a:off x="2082165" y="2695575"/>
            <a:ext cx="0" cy="35242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6" idx="2"/>
            <a:endCxn id="7" idx="0"/>
          </p:cNvCxnSpPr>
          <p:nvPr/>
        </p:nvCxnSpPr>
        <p:spPr>
          <a:xfrm>
            <a:off x="2082483" y="3395345"/>
            <a:ext cx="0" cy="97790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流程图: 可选过程 11"/>
          <p:cNvSpPr/>
          <p:nvPr/>
        </p:nvSpPr>
        <p:spPr>
          <a:xfrm>
            <a:off x="1370330" y="5258435"/>
            <a:ext cx="1423670" cy="347345"/>
          </a:xfrm>
          <a:prstGeom prst="flowChartAlternateProcess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zh-CN" altLang="en-US" sz="1400"/>
              <a:t>文本回复输出</a:t>
            </a:r>
            <a:endParaRPr lang="zh-CN" altLang="en-US" sz="1400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2122170" y="4720590"/>
            <a:ext cx="0" cy="53784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流程图: 可选过程 16"/>
          <p:cNvSpPr/>
          <p:nvPr/>
        </p:nvSpPr>
        <p:spPr>
          <a:xfrm>
            <a:off x="3629343" y="5258435"/>
            <a:ext cx="1423670" cy="347345"/>
          </a:xfrm>
          <a:prstGeom prst="flowChartAlternateProcess">
            <a:avLst/>
          </a:prstGeom>
          <a:solidFill>
            <a:schemeClr val="accent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zh-CN" altLang="en-US" sz="1400"/>
              <a:t>回复结束</a:t>
            </a:r>
            <a:endParaRPr lang="zh-CN" altLang="en-US" sz="1400"/>
          </a:p>
        </p:txBody>
      </p:sp>
      <p:cxnSp>
        <p:nvCxnSpPr>
          <p:cNvPr id="18" name="直接箭头连接符 17"/>
          <p:cNvCxnSpPr>
            <a:stCxn id="8" idx="2"/>
            <a:endCxn id="17" idx="0"/>
          </p:cNvCxnSpPr>
          <p:nvPr/>
        </p:nvCxnSpPr>
        <p:spPr>
          <a:xfrm>
            <a:off x="4341495" y="4284980"/>
            <a:ext cx="0" cy="97345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流程图: 可选过程 18"/>
          <p:cNvSpPr/>
          <p:nvPr/>
        </p:nvSpPr>
        <p:spPr>
          <a:xfrm>
            <a:off x="3629343" y="3033395"/>
            <a:ext cx="1423670" cy="347345"/>
          </a:xfrm>
          <a:prstGeom prst="flowChartAlternateProcess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zh-CN" altLang="en-US" sz="1400"/>
              <a:t>工具执行</a:t>
            </a:r>
            <a:endParaRPr lang="zh-CN" altLang="en-US" sz="1400"/>
          </a:p>
        </p:txBody>
      </p:sp>
      <p:sp>
        <p:nvSpPr>
          <p:cNvPr id="20" name="流程图: 可选过程 19"/>
          <p:cNvSpPr/>
          <p:nvPr/>
        </p:nvSpPr>
        <p:spPr>
          <a:xfrm>
            <a:off x="3629343" y="2357755"/>
            <a:ext cx="1423670" cy="347345"/>
          </a:xfrm>
          <a:prstGeom prst="flowChartAlternateProcess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zh-CN" altLang="en-US" sz="1400"/>
              <a:t>执行结果处理</a:t>
            </a:r>
            <a:endParaRPr lang="zh-CN" altLang="en-US" sz="1400"/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4337685" y="2705100"/>
            <a:ext cx="0" cy="26098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6" idx="2"/>
            <a:endCxn id="8" idx="1"/>
          </p:cNvCxnSpPr>
          <p:nvPr/>
        </p:nvCxnSpPr>
        <p:spPr>
          <a:xfrm rot="5400000" flipV="1">
            <a:off x="2239645" y="3237230"/>
            <a:ext cx="556895" cy="871855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388485" y="4445000"/>
            <a:ext cx="4635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No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439920" y="3394075"/>
            <a:ext cx="4635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Yes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1481455"/>
            <a:ext cx="366395" cy="43307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480" y="2357755"/>
            <a:ext cx="412115" cy="29464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745" y="3033395"/>
            <a:ext cx="419100" cy="36195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430" y="4339590"/>
            <a:ext cx="419100" cy="3810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0560" y="2324100"/>
            <a:ext cx="419100" cy="381000"/>
          </a:xfrm>
          <a:prstGeom prst="rect">
            <a:avLst/>
          </a:prstGeom>
        </p:spPr>
      </p:pic>
      <p:cxnSp>
        <p:nvCxnSpPr>
          <p:cNvPr id="31" name="肘形连接符 30"/>
          <p:cNvCxnSpPr>
            <a:stCxn id="20" idx="0"/>
            <a:endCxn id="5" idx="0"/>
          </p:cNvCxnSpPr>
          <p:nvPr/>
        </p:nvCxnSpPr>
        <p:spPr>
          <a:xfrm rot="16200000" flipV="1">
            <a:off x="3207068" y="1223328"/>
            <a:ext cx="9525" cy="2259330"/>
          </a:xfrm>
          <a:prstGeom prst="bentConnector3">
            <a:avLst>
              <a:gd name="adj1" fmla="val 3020000"/>
            </a:avLst>
          </a:prstGeom>
          <a:ln>
            <a:solidFill>
              <a:schemeClr val="tx1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6"/>
          <a:srcRect r="22298"/>
          <a:stretch>
            <a:fillRect/>
          </a:stretch>
        </p:blipFill>
        <p:spPr>
          <a:xfrm>
            <a:off x="939165" y="5230495"/>
            <a:ext cx="360680" cy="4191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1510" y="5198745"/>
            <a:ext cx="438150" cy="45085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3570" y="2978150"/>
            <a:ext cx="466090" cy="415925"/>
          </a:xfrm>
          <a:prstGeom prst="rect">
            <a:avLst/>
          </a:prstGeom>
        </p:spPr>
      </p:pic>
      <p:cxnSp>
        <p:nvCxnSpPr>
          <p:cNvPr id="37" name="直接箭头连接符 36"/>
          <p:cNvCxnSpPr>
            <a:stCxn id="8" idx="0"/>
            <a:endCxn id="19" idx="2"/>
          </p:cNvCxnSpPr>
          <p:nvPr/>
        </p:nvCxnSpPr>
        <p:spPr>
          <a:xfrm flipV="1">
            <a:off x="4341495" y="3380740"/>
            <a:ext cx="0" cy="23812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图片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0560" y="3679190"/>
            <a:ext cx="361950" cy="415925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2580640" y="929640"/>
            <a:ext cx="1605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工作原理</a:t>
            </a:r>
            <a:endParaRPr lang="zh-CN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254750" y="861060"/>
            <a:ext cx="5498465" cy="565404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E9EEF5"/>
              </a:gs>
            </a:gsLst>
            <a:lin ang="162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342900" indent="-342900">
              <a:buClr>
                <a:srgbClr val="00AB00"/>
              </a:buClr>
              <a:buFont typeface="Wingdings" panose="05000000000000000000" charset="0"/>
              <a:buChar char="ü"/>
            </a:pP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文件系统工具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：用于与文件和目录交互（读取、写入、编辑、搜索等）。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  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  <a:p>
            <a:pPr marL="342900" indent="-342900">
              <a:buClr>
                <a:srgbClr val="00AB00"/>
              </a:buClr>
              <a:buFont typeface="Wingdings" panose="05000000000000000000" charset="0"/>
              <a:buChar char="ü"/>
            </a:pP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42900" indent="-342900">
              <a:buClr>
                <a:srgbClr val="00AB00"/>
              </a:buClr>
              <a:buFont typeface="Wingdings" panose="05000000000000000000" charset="0"/>
              <a:buChar char="ü"/>
            </a:pP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Shell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工具：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用于执行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 shell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命令。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  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  <a:p>
            <a:pPr marL="342900" indent="-342900">
              <a:buClr>
                <a:srgbClr val="00AB00"/>
              </a:buClr>
              <a:buFont typeface="Wingdings" panose="05000000000000000000" charset="0"/>
              <a:buChar char="ü"/>
            </a:pP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42900" indent="-342900">
              <a:buClr>
                <a:srgbClr val="00AB00"/>
              </a:buClr>
              <a:buFont typeface="Wingdings" panose="05000000000000000000" charset="0"/>
              <a:buChar char="ü"/>
            </a:pP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网页获取工具（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web_fetch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）：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用于从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 URL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检索内容。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 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  <a:p>
            <a:pPr indent="0">
              <a:buClr>
                <a:srgbClr val="00AB00"/>
              </a:buClr>
              <a:buFont typeface="Wingdings" panose="05000000000000000000" charset="0"/>
              <a:buNone/>
            </a:pP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42900" indent="-342900">
              <a:buClr>
                <a:srgbClr val="00AB00"/>
              </a:buClr>
              <a:buFont typeface="Wingdings" panose="05000000000000000000" charset="0"/>
              <a:buChar char="ü"/>
            </a:pP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网页搜索工具（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web_search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）：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用于在互联网上进行搜索。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 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  <a:p>
            <a:pPr indent="0">
              <a:buClr>
                <a:srgbClr val="00AB00"/>
              </a:buClr>
              <a:buFont typeface="Wingdings" panose="05000000000000000000" charset="0"/>
              <a:buNone/>
            </a:pP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42900" indent="-342900">
              <a:buClr>
                <a:srgbClr val="00AB00"/>
              </a:buClr>
              <a:buFont typeface="Wingdings" panose="05000000000000000000" charset="0"/>
              <a:buChar char="ü"/>
            </a:pP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多文件读取工具（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read_many_files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）：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专门用于一次性读取多个文件或目录内容的工具。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  <a:p>
            <a:pPr marL="342900" indent="-342900">
              <a:buClr>
                <a:srgbClr val="00AB00"/>
              </a:buClr>
              <a:buFont typeface="Wingdings" panose="05000000000000000000" charset="0"/>
              <a:buChar char="ü"/>
            </a:pP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42900" indent="-342900">
              <a:buClr>
                <a:srgbClr val="00AB00"/>
              </a:buClr>
              <a:buFont typeface="Wingdings" panose="05000000000000000000" charset="0"/>
              <a:buChar char="ü"/>
            </a:pP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记忆工具（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save_memory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）：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用于跨会话保存和调用信息。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 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  <a:p>
            <a:pPr marL="342900" indent="-342900">
              <a:buClr>
                <a:srgbClr val="00AB00"/>
              </a:buClr>
              <a:buFont typeface="Wingdings" panose="05000000000000000000" charset="0"/>
              <a:buChar char="ü"/>
            </a:pP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42900" indent="-342900">
              <a:buClr>
                <a:srgbClr val="00AB00"/>
              </a:buClr>
              <a:buFont typeface="Wingdings" panose="05000000000000000000" charset="0"/>
              <a:buChar char="ü"/>
            </a:pP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MCP 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服务器：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作为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 Gemini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大模型与本地环境或其他服务（如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 API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  <a:sym typeface="+mn-ea"/>
              </a:rPr>
              <a:t>）之间的桥梁。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  <a:sym typeface="+mn-ea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488045" y="929640"/>
            <a:ext cx="1675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内置工具</a:t>
            </a:r>
            <a:endParaRPr lang="zh-CN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E91B6BD-F5C7-4817-8E96-9198B721F2C3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529590" y="219075"/>
            <a:ext cx="7695565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665" b="1" dirty="0" smtClean="0">
                <a:sym typeface="+mn-ea"/>
              </a:rPr>
              <a:t>GenSpark</a:t>
            </a:r>
            <a:r>
              <a:rPr lang="zh-CN" altLang="en-US" sz="2665" b="1" dirty="0" smtClean="0">
                <a:sym typeface="+mn-ea"/>
              </a:rPr>
              <a:t>介绍</a:t>
            </a:r>
            <a:endParaRPr lang="zh-CN" altLang="en-US" sz="2665" b="1" dirty="0" smtClean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20" y="1925955"/>
            <a:ext cx="8973820" cy="371919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65760" y="793750"/>
            <a:ext cx="11043920" cy="752475"/>
          </a:xfrm>
          <a:prstGeom prst="rect">
            <a:avLst/>
          </a:prstGeom>
          <a:solidFill>
            <a:schemeClr val="accent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99415" y="831850"/>
            <a:ext cx="10881360" cy="7137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区别于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Gemini-CLI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等专注于编程的智能体，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GenSpark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等智能体</a:t>
            </a:r>
            <a:r>
              <a:rPr lang="zh-CN" altLang="en-US" dirty="0" smtClean="0">
                <a:solidFill>
                  <a:schemeClr val="accent2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支持更多模型和工具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，并针对这些模型和工具的使用进行细致的</a:t>
            </a:r>
            <a:r>
              <a:rPr lang="zh-CN" altLang="en-US" dirty="0" smtClean="0">
                <a:solidFill>
                  <a:schemeClr val="accent2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工作流优化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。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1320" y="5904230"/>
            <a:ext cx="98209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https://www.bilibili.com/video/BV1nQG2z7E38/?spm_id_from=333.337.search-card.all.click&amp;vd_source=cba9808c8d6b7d597f9a5451dc7f1619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矩形 15"/>
          <p:cNvSpPr/>
          <p:nvPr/>
        </p:nvSpPr>
        <p:spPr>
          <a:xfrm>
            <a:off x="5926455" y="4279900"/>
            <a:ext cx="6116955" cy="2441575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E9EEF5"/>
              </a:gs>
            </a:gsLst>
            <a:lin ang="16200000" scaled="0"/>
          </a:gra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925820" y="1725930"/>
            <a:ext cx="6116955" cy="2474595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E9EEF5"/>
              </a:gs>
            </a:gsLst>
            <a:lin ang="16200000" scaled="0"/>
          </a:gra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83210" y="1725930"/>
            <a:ext cx="5558790" cy="448564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E9EEF5"/>
              </a:gs>
            </a:gsLst>
            <a:lin ang="16200000" scaled="0"/>
          </a:gra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E91B6BD-F5C7-4817-8E96-9198B721F2C3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529590" y="219075"/>
            <a:ext cx="7695565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665" b="1" dirty="0" smtClean="0">
                <a:sym typeface="+mn-ea"/>
              </a:rPr>
              <a:t>UF0</a:t>
            </a:r>
            <a:r>
              <a:rPr lang="zh-CN" altLang="en-US" sz="2665" b="1" dirty="0" smtClean="0">
                <a:sym typeface="+mn-ea"/>
              </a:rPr>
              <a:t>介绍</a:t>
            </a:r>
            <a:endParaRPr lang="zh-CN" altLang="en-US" sz="2665" b="1" dirty="0" smtClean="0"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5760" y="793750"/>
            <a:ext cx="11634470" cy="752475"/>
          </a:xfrm>
          <a:prstGeom prst="rect">
            <a:avLst/>
          </a:prstGeom>
          <a:solidFill>
            <a:schemeClr val="accent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99415" y="831850"/>
            <a:ext cx="11507470" cy="7137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UFO</a:t>
            </a:r>
            <a:r>
              <a:rPr lang="en-US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²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把大模型变成真正的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“Windows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桌面管家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”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，能跨应用自动完成任务而不打扰用户。它通过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HostAgent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统筹、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AppAgent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专精，结合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GUI–API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混合操作，实现高效、安全、可扩展的系统级自动化。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5760" y="6211570"/>
            <a:ext cx="43865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https://www.youtube.com/watch?v=QT_OhygMVXU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15" y="2226945"/>
            <a:ext cx="5270500" cy="35763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260" y="2188845"/>
            <a:ext cx="5573395" cy="1870710"/>
          </a:xfrm>
          <a:prstGeom prst="rect">
            <a:avLst/>
          </a:prstGeom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085" y="4329430"/>
            <a:ext cx="3490595" cy="234124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527300" y="1805305"/>
            <a:ext cx="1392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整体框架</a:t>
            </a:r>
            <a:endParaRPr lang="zh-CN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956550" y="1725930"/>
            <a:ext cx="2512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AppAgent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执行流程演示</a:t>
            </a:r>
            <a:endParaRPr lang="zh-CN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159500" y="5046980"/>
            <a:ext cx="11544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主桌面和虚拟桌面</a:t>
            </a:r>
            <a:endParaRPr lang="zh-CN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思考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2E91B6BD-F5C7-4817-8E96-9198B721F2C3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36550" y="1040765"/>
            <a:ext cx="6336665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智能体的上限取决于大模型的能力，并受到</a:t>
            </a:r>
            <a:r>
              <a:rPr lang="zh-CN" altLang="en-US" dirty="0" smtClean="0">
                <a:solidFill>
                  <a:schemeClr val="accent2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系统架构、提示词设计、工作流设计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等重要因素的影响。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智能体的能力体现在大模型是否能准确地调用工具，而工具调用的效果除大模型本身能力外还取决于工具是否</a:t>
            </a:r>
            <a:r>
              <a:rPr lang="zh-CN" altLang="en-US" dirty="0" smtClean="0">
                <a:solidFill>
                  <a:schemeClr val="accent2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有明确且稳定的输入和输出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。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编程领域智能体发展最为迅猛，有两个主要原因：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1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）编程任务的输入和输出都为文本；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2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）调用工具的输入和输出基本也是文本且十分稳定。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其他领域智能体目前大多处于发展阶段。主要原因：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1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）多模态模型能力尚未足够优秀；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2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）工具输入和输出难以用少量文字清楚说明（如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PPT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）；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3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）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APP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的数据不透明或为开放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API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接口（如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Excel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、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PPT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、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Google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地图）。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目前除少量头部大模型开发企业外，全球多数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AI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相关企业都关注</a:t>
            </a:r>
            <a:r>
              <a:rPr lang="zh-CN" altLang="en-US" dirty="0" smtClean="0">
                <a:solidFill>
                  <a:schemeClr val="accent2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垂直领域智能体构建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或基于开源大模型进行</a:t>
            </a:r>
            <a:r>
              <a:rPr lang="zh-CN" altLang="en-US" dirty="0" smtClean="0">
                <a:solidFill>
                  <a:schemeClr val="accent2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模型微调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。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67525" y="1064260"/>
            <a:ext cx="4601210" cy="5071745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E9EEF5"/>
              </a:gs>
            </a:gsLst>
            <a:lin ang="162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032750" y="1247140"/>
            <a:ext cx="2533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智能体输入提示词构成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00240" y="1790065"/>
            <a:ext cx="4386580" cy="28917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1.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用户输入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2.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工具名称、功能描述、参数说明、输出格式说明。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3.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当前环境说明，如操作系统、日期、项目路径等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4.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智能体角色说明，如扮演角色、输入说明、输出说明、约束等。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5.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必要信息备注，如项目代码结构、需求文档、说明文档等。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6.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输出格式要求。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扣子介绍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n-US" altLang="zh-CN"/>
              <a:t>02</a:t>
            </a:r>
            <a:endParaRPr lang="en-US" altLang="zh-CN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2E91B6BD-F5C7-4817-8E96-9198B721F2C3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RESOURCE_RECORD_KEY" val="{&quot;13&quot;:[4364900]}"/>
</p:tagLst>
</file>

<file path=ppt/theme/theme1.xml><?xml version="1.0" encoding="utf-8"?>
<a:theme xmlns:a="http://schemas.openxmlformats.org/drawingml/2006/main" name="Office 主题​​">
  <a:themeElements>
    <a:clrScheme name="光庭标准配色">
      <a:dk1>
        <a:srgbClr val="000000"/>
      </a:dk1>
      <a:lt1>
        <a:srgbClr val="FFFFFF"/>
      </a:lt1>
      <a:dk2>
        <a:srgbClr val="727171"/>
      </a:dk2>
      <a:lt2>
        <a:srgbClr val="8F97AA"/>
      </a:lt2>
      <a:accent1>
        <a:srgbClr val="E61932"/>
      </a:accent1>
      <a:accent2>
        <a:srgbClr val="3B8FFF"/>
      </a:accent2>
      <a:accent3>
        <a:srgbClr val="E4E4E4"/>
      </a:accent3>
      <a:accent4>
        <a:srgbClr val="F0CC7E"/>
      </a:accent4>
      <a:accent5>
        <a:srgbClr val="8F97A9"/>
      </a:accent5>
      <a:accent6>
        <a:srgbClr val="FFFFFF"/>
      </a:accent6>
      <a:hlink>
        <a:srgbClr val="3B8FFF"/>
      </a:hlink>
      <a:folHlink>
        <a:srgbClr val="FFFFF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1"/>
            </a:gs>
            <a:gs pos="100000">
              <a:srgbClr val="E9EEF5"/>
            </a:gs>
          </a:gsLst>
          <a:lin ang="16200000" scaled="0"/>
        </a:gradFill>
        <a:ln w="635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solidFill>
              <a:schemeClr val="tx1">
                <a:lumMod val="75000"/>
                <a:lumOff val="25000"/>
              </a:schemeClr>
            </a:solidFill>
            <a:latin typeface="HarmonyOS Sans SC" panose="00000500000000000000" pitchFamily="2" charset="-122"/>
            <a:ea typeface="HarmonyOS Sans SC" panose="00000500000000000000" pitchFamily="2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1703</Words>
  <Application>WPS 演示</Application>
  <PresentationFormat>宽屏</PresentationFormat>
  <Paragraphs>198</Paragraphs>
  <Slides>13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31" baseType="lpstr">
      <vt:lpstr>Arial</vt:lpstr>
      <vt:lpstr>宋体</vt:lpstr>
      <vt:lpstr>Wingdings</vt:lpstr>
      <vt:lpstr>HarmonyOS Sans SC</vt:lpstr>
      <vt:lpstr>HarmonyOS Sans SC Light</vt:lpstr>
      <vt:lpstr>HarmonyOS Sans SC Medium</vt:lpstr>
      <vt:lpstr>Calibri</vt:lpstr>
      <vt:lpstr>Wingdings</vt:lpstr>
      <vt:lpstr>等线</vt:lpstr>
      <vt:lpstr>微软雅黑</vt:lpstr>
      <vt:lpstr>Arial Unicode MS</vt:lpstr>
      <vt:lpstr>Yu Gothic</vt:lpstr>
      <vt:lpstr>-apple-system</vt:lpstr>
      <vt:lpstr>Arial</vt:lpstr>
      <vt:lpstr>var(--fontStack-monospace</vt:lpstr>
      <vt:lpstr>Segoe Print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智能体介绍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e68657</dc:creator>
  <cp:lastModifiedBy>聂杰</cp:lastModifiedBy>
  <cp:revision>93</cp:revision>
  <dcterms:created xsi:type="dcterms:W3CDTF">2025-02-10T04:13:00Z</dcterms:created>
  <dcterms:modified xsi:type="dcterms:W3CDTF">2025-08-17T09:46:07Z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5E2940F6716144A096A07DA13438318F_13</vt:lpwstr>
  </property>
  <property fmtid="{D5CDD505-2E9C-101B-9397-08002B2CF9AE}" pid="3" name="KSOProductBuildVer">
    <vt:lpwstr>2052-12.1.0.21915</vt:lpwstr>
  </property>
</Properties>
</file>